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9" r:id="rId4"/>
  </p:sldMasterIdLst>
  <p:notesMasterIdLst>
    <p:notesMasterId r:id="rId33"/>
  </p:notesMasterIdLst>
  <p:handoutMasterIdLst>
    <p:handoutMasterId r:id="rId34"/>
  </p:handoutMasterIdLst>
  <p:sldIdLst>
    <p:sldId id="257" r:id="rId5"/>
    <p:sldId id="294" r:id="rId6"/>
    <p:sldId id="256" r:id="rId7"/>
    <p:sldId id="296" r:id="rId8"/>
    <p:sldId id="297" r:id="rId9"/>
    <p:sldId id="298" r:id="rId10"/>
    <p:sldId id="299" r:id="rId11"/>
    <p:sldId id="258" r:id="rId12"/>
    <p:sldId id="300" r:id="rId13"/>
    <p:sldId id="301" r:id="rId14"/>
    <p:sldId id="302" r:id="rId15"/>
    <p:sldId id="303" r:id="rId16"/>
    <p:sldId id="269" r:id="rId17"/>
    <p:sldId id="304" r:id="rId18"/>
    <p:sldId id="305" r:id="rId19"/>
    <p:sldId id="306" r:id="rId20"/>
    <p:sldId id="307" r:id="rId21"/>
    <p:sldId id="295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</p:sldIdLst>
  <p:sldSz cx="9144000" cy="5143500" type="screen16x9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921"/>
    <a:srgbClr val="766E6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3" autoAdjust="0"/>
    <p:restoredTop sz="71149" autoAdjust="0"/>
  </p:normalViewPr>
  <p:slideViewPr>
    <p:cSldViewPr snapToObjects="1">
      <p:cViewPr varScale="1">
        <p:scale>
          <a:sx n="80" d="100"/>
          <a:sy n="80" d="100"/>
        </p:scale>
        <p:origin x="1872" y="62"/>
      </p:cViewPr>
      <p:guideLst>
        <p:guide orient="horz" pos="18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84" d="100"/>
          <a:sy n="84" d="100"/>
        </p:scale>
        <p:origin x="-308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FBD72-FAF9-4091-8978-CCC47118F32E}" type="datetimeFigureOut">
              <a:rPr lang="de-DE" smtClean="0"/>
              <a:pPr/>
              <a:t>26.05.2020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2C7CF-4BE8-47CC-A7F1-38B549E94DE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946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A1B8D7-E8F6-43E7-A7B6-AE67092DA9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074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1B8D7-E8F6-43E7-A7B6-AE67092DA9BB}" type="slidenum">
              <a:rPr lang="de-DE" altLang="de-DE" smtClean="0"/>
              <a:pPr/>
              <a:t>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428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Hierbei muss jeweils einer aus der Gruppe ein Lied pantomimisch darstellen, die anderen müssen an Hand der Bewegungen erraten, um welches Lied es sich handelt.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40- Straßen auf uns Straßen ab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038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Hierbei muss jeweils einer aus der Gruppe ein Lied pantomimisch darstellen, die anderen müssen an Hand der Bewegungen erraten, um welches Lied es sich handelt.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50- Robin Hood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057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10-Wie viele Seiten hat eine Gitarre? (6)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20-Zu welcher Instrumentenfamilie gehört das Saxophon? (Holzbläser)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297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30- Wie heißt das größte Streichinstrument? (Kontrabass)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363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40- Nenne eine bekannte Oper, in der ein Instrument im Titel steckt (Die Zauberflöte)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479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50- „Ich besitze ein Ventilsystem“ Durch das Drücken von Ventilen kann man bei mir die Rohrlänge verkürzen oder verlängern. Dadurch ändert sich die Tonhöhe." Um welches Instrument handelt es sich? (Trompete)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726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10- Malt ein Tasteninstrument auf ein Blatt Papier.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20- Gurgelt ein Lied eurer Wahl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38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30-Versucht durch verschieden Hilfsmittel (Gläser, Töpfe usw.) die Melodie eines Kinderliedes nachzuspielen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16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10- Gruppenleitung fängt an "Von und überall sind wir..." zu singen. Singt weiter...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40-Erzählt einen Witz der irgendetwas mit Musik zu tun hat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359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50-Schreibt einen kurzen Text über die Jugendgruppe und singt es auf einer euch bekannten Melodie vor!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0044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10- Nenne drei Instrumente, die in der Bibel vorkommen (Flöte, Laute,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Khitara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, Harfe, Posaune, Zimbel, Glocke, Horn, Laute, Tamburin)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511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20- Welche(s) Musikinstrument(e) werden in Psalm 92,3 genannt? Ihr habt eine Minute Zeit zum Nachschlagen. (Harfe)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135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30- Nennt ein Lied, das wir im Zeltlager singen, das seinen Ursprung in der Bibel hat.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3349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40- Was tat David, um Saul von seinen bösen Gedanken abzubringen? (Harfe spielen)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973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50- Was passierte beim Schall der Trompeten von Jericho? (Stadtmauer stürzte ein)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788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1B8D7-E8F6-43E7-A7B6-AE67092DA9BB}" type="slidenum">
              <a:rPr lang="de-DE" altLang="de-DE" smtClean="0"/>
              <a:pPr/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215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20- Singt ein Lagerfeuerlied, das mit "Über", "Unter", "In" oder "Im" anfängt.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94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30- Singt ein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MaJu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-Lied vor, in dem Gott gelobt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94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40- Singt uns das Lied "Bunte Bande" vor uns ersetzt jedes „a“ durch ein „o“.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82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50- Ein Mitspieler der Gruppe muss lautlos ein bekanntes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MaJu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-Lied singen, er/sie darf nur den Mund bewegen, an Hand dessen müssen seine Gruppenmitglieder erraten, um welches Lied es sich handelt.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Hierbei muss jeweils einer aus der Gruppe ein Lied pantomimisch darstellen, die anderen müssen an Hand der Bewegungen erraten, um welches Lied es sich handelt.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10- Wir lagen vor Madagaskar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Hierbei muss jeweils einer aus der Gruppe ein Lied pantomimisch darstellen, die anderen müssen an Hand der Bewegungen erraten, um welches Lied es sich handelt.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20- Kleiner Cowboy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60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Hierbei muss jeweils einer aus der Gruppe ein Lied pantomimisch darstellen, die anderen müssen an Hand der Bewegungen erraten, um welches Lied es sich handelt.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30- Country </a:t>
            </a:r>
            <a:r>
              <a:rPr lang="de-DE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  <a:cs typeface="+mn-cs"/>
              </a:rPr>
              <a:t>Roads</a:t>
            </a:r>
            <a:endParaRPr lang="de-DE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FDCF-03CF-4393-9D5A-E14245CE6A16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46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_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5"/>
          </p:nvPr>
        </p:nvSpPr>
        <p:spPr>
          <a:xfrm>
            <a:off x="0" y="1058863"/>
            <a:ext cx="9144000" cy="4084637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15471" y="1985026"/>
            <a:ext cx="3142499" cy="41728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>
              <a:defRPr sz="2400" b="0"/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5470" y="2377154"/>
            <a:ext cx="3142800" cy="41728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>
              <a:defRPr sz="2000" b="0" i="1">
                <a:solidFill>
                  <a:schemeClr val="tx2"/>
                </a:solidFill>
                <a:latin typeface="+mj-lt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12" name="SmartArt-Platzhalter 2"/>
          <p:cNvSpPr>
            <a:spLocks noGrp="1"/>
          </p:cNvSpPr>
          <p:nvPr>
            <p:ph type="dgm" sz="quarter" idx="16"/>
          </p:nvPr>
        </p:nvSpPr>
        <p:spPr>
          <a:xfrm>
            <a:off x="715471" y="2786400"/>
            <a:ext cx="3142154" cy="45719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48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_Inhalt_Universal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sz="quarter" idx="10"/>
          </p:nvPr>
        </p:nvSpPr>
        <p:spPr>
          <a:xfrm>
            <a:off x="611232" y="774607"/>
            <a:ext cx="6841088" cy="439025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>
          <a:xfrm>
            <a:off x="611560" y="1681672"/>
            <a:ext cx="7920880" cy="2751137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611232" y="1213632"/>
            <a:ext cx="6841088" cy="357464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13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_Inhalt_Bild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sz="quarter" idx="10"/>
          </p:nvPr>
        </p:nvSpPr>
        <p:spPr>
          <a:xfrm>
            <a:off x="611232" y="774607"/>
            <a:ext cx="6841088" cy="439025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611232" y="1213632"/>
            <a:ext cx="6841088" cy="357464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3"/>
          </p:nvPr>
        </p:nvSpPr>
        <p:spPr>
          <a:xfrm>
            <a:off x="611188" y="1681163"/>
            <a:ext cx="7921625" cy="27511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77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Inhalt_2_Universal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nhaltsplatzhalter 2"/>
          <p:cNvSpPr>
            <a:spLocks noGrp="1"/>
          </p:cNvSpPr>
          <p:nvPr>
            <p:ph sz="quarter" idx="10"/>
          </p:nvPr>
        </p:nvSpPr>
        <p:spPr>
          <a:xfrm>
            <a:off x="611232" y="774607"/>
            <a:ext cx="6841088" cy="439025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sz="quarter" idx="11"/>
          </p:nvPr>
        </p:nvSpPr>
        <p:spPr>
          <a:xfrm>
            <a:off x="611560" y="1681672"/>
            <a:ext cx="3816424" cy="2751137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7" name="Inhaltsplatzhalter 2"/>
          <p:cNvSpPr>
            <a:spLocks noGrp="1"/>
          </p:cNvSpPr>
          <p:nvPr>
            <p:ph sz="quarter" idx="12"/>
          </p:nvPr>
        </p:nvSpPr>
        <p:spPr>
          <a:xfrm>
            <a:off x="611232" y="1213632"/>
            <a:ext cx="6841088" cy="357464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1" name="Inhaltsplatzhalter 2"/>
          <p:cNvSpPr>
            <a:spLocks noGrp="1"/>
          </p:cNvSpPr>
          <p:nvPr>
            <p:ph sz="quarter" idx="13"/>
          </p:nvPr>
        </p:nvSpPr>
        <p:spPr>
          <a:xfrm>
            <a:off x="4716016" y="1681672"/>
            <a:ext cx="3816424" cy="2751137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550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Inhalt_2_Bild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nhaltsplatzhalter 2"/>
          <p:cNvSpPr>
            <a:spLocks noGrp="1"/>
          </p:cNvSpPr>
          <p:nvPr>
            <p:ph sz="quarter" idx="10"/>
          </p:nvPr>
        </p:nvSpPr>
        <p:spPr>
          <a:xfrm>
            <a:off x="611232" y="774607"/>
            <a:ext cx="6841088" cy="439025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quarter" idx="12"/>
          </p:nvPr>
        </p:nvSpPr>
        <p:spPr>
          <a:xfrm>
            <a:off x="611232" y="1213632"/>
            <a:ext cx="6841088" cy="357464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11188" y="1681163"/>
            <a:ext cx="3816350" cy="27511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5"/>
          </p:nvPr>
        </p:nvSpPr>
        <p:spPr>
          <a:xfrm>
            <a:off x="4716016" y="1690689"/>
            <a:ext cx="3816350" cy="27511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82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_Inhalt_3_Universal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nhaltsplatzhalter 2"/>
          <p:cNvSpPr>
            <a:spLocks noGrp="1"/>
          </p:cNvSpPr>
          <p:nvPr>
            <p:ph sz="quarter" idx="10"/>
          </p:nvPr>
        </p:nvSpPr>
        <p:spPr>
          <a:xfrm>
            <a:off x="611232" y="774607"/>
            <a:ext cx="6841088" cy="439025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Inhaltsplatzhalter 2"/>
          <p:cNvSpPr>
            <a:spLocks noGrp="1"/>
          </p:cNvSpPr>
          <p:nvPr>
            <p:ph sz="quarter" idx="11"/>
          </p:nvPr>
        </p:nvSpPr>
        <p:spPr>
          <a:xfrm>
            <a:off x="611560" y="1681672"/>
            <a:ext cx="2520280" cy="2751137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3" name="Inhaltsplatzhalter 2"/>
          <p:cNvSpPr>
            <a:spLocks noGrp="1"/>
          </p:cNvSpPr>
          <p:nvPr>
            <p:ph sz="quarter" idx="12"/>
          </p:nvPr>
        </p:nvSpPr>
        <p:spPr>
          <a:xfrm>
            <a:off x="611232" y="1213632"/>
            <a:ext cx="6841088" cy="357464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quarter" idx="13"/>
          </p:nvPr>
        </p:nvSpPr>
        <p:spPr>
          <a:xfrm>
            <a:off x="6012160" y="1681672"/>
            <a:ext cx="2520280" cy="2751137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8" name="Inhaltsplatzhalter 2"/>
          <p:cNvSpPr>
            <a:spLocks noGrp="1"/>
          </p:cNvSpPr>
          <p:nvPr>
            <p:ph sz="quarter" idx="14"/>
          </p:nvPr>
        </p:nvSpPr>
        <p:spPr>
          <a:xfrm>
            <a:off x="3311860" y="1681672"/>
            <a:ext cx="2520280" cy="2751137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5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_Inhalt_3__Bild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nhaltsplatzhalter 2"/>
          <p:cNvSpPr>
            <a:spLocks noGrp="1"/>
          </p:cNvSpPr>
          <p:nvPr>
            <p:ph sz="quarter" idx="10"/>
          </p:nvPr>
        </p:nvSpPr>
        <p:spPr>
          <a:xfrm>
            <a:off x="611232" y="774607"/>
            <a:ext cx="6841088" cy="439025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12"/>
          </p:nvPr>
        </p:nvSpPr>
        <p:spPr>
          <a:xfrm>
            <a:off x="611232" y="1213632"/>
            <a:ext cx="6841088" cy="357464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8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5"/>
          </p:nvPr>
        </p:nvSpPr>
        <p:spPr>
          <a:xfrm>
            <a:off x="611188" y="1681163"/>
            <a:ext cx="2520950" cy="27511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6"/>
          </p:nvPr>
        </p:nvSpPr>
        <p:spPr>
          <a:xfrm>
            <a:off x="3311525" y="1681672"/>
            <a:ext cx="2520950" cy="27511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/>
          </p:nvPr>
        </p:nvSpPr>
        <p:spPr>
          <a:xfrm>
            <a:off x="6012160" y="1681672"/>
            <a:ext cx="2520950" cy="27511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52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5C25-9C04-41BD-B9C6-94DE89FDDE81}" type="datetimeFigureOut">
              <a:rPr lang="de-DE" smtClean="0"/>
              <a:pPr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9BC0-B9A8-4873-9B31-A8F66758E3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70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5C25-9C04-41BD-B9C6-94DE89FDDE81}" type="datetimeFigureOut">
              <a:rPr lang="de-DE" smtClean="0"/>
              <a:pPr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9BC0-B9A8-4873-9B31-A8F66758E3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25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 bwMode="auto">
          <a:xfrm>
            <a:off x="621135" y="4680757"/>
            <a:ext cx="20974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621135" y="4690991"/>
            <a:ext cx="2097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tx2"/>
                </a:solidFill>
                <a:latin typeface="+mn-lt"/>
              </a:rPr>
              <a:t>Musik in der Malteser Jugend - Quizshow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7494"/>
            <a:ext cx="1730528" cy="6851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9" r:id="rId3"/>
    <p:sldLayoutId id="2147483656" r:id="rId4"/>
    <p:sldLayoutId id="2147483658" r:id="rId5"/>
    <p:sldLayoutId id="2147483652" r:id="rId6"/>
    <p:sldLayoutId id="2147483657" r:id="rId7"/>
    <p:sldLayoutId id="2147483660" r:id="rId8"/>
    <p:sldLayoutId id="2147483661" r:id="rId9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CD092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D092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86762" y="4129767"/>
            <a:ext cx="4673270" cy="417280"/>
          </a:xfrm>
        </p:spPr>
        <p:txBody>
          <a:bodyPr/>
          <a:lstStyle/>
          <a:p>
            <a:r>
              <a:rPr lang="de-DE" dirty="0"/>
              <a:t>Musik in der Malteser Jugend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153972" y="4547047"/>
            <a:ext cx="3240360" cy="417280"/>
          </a:xfrm>
        </p:spPr>
        <p:txBody>
          <a:bodyPr/>
          <a:lstStyle/>
          <a:p>
            <a:r>
              <a:rPr lang="de-DE" dirty="0" err="1"/>
              <a:t>Jeopardy</a:t>
            </a:r>
            <a:r>
              <a:rPr lang="de-DE" dirty="0"/>
              <a:t> - Quizshow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186762" y="4917710"/>
            <a:ext cx="3240360" cy="4571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1" charset="-128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5A9B095-A465-43D8-B700-9B64F89F9D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60"/>
          <a:stretch/>
        </p:blipFill>
        <p:spPr>
          <a:xfrm>
            <a:off x="323528" y="83806"/>
            <a:ext cx="6408712" cy="38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1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259632" y="1486837"/>
            <a:ext cx="6480720" cy="2169825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0" dirty="0">
                <a:latin typeface="Charlie" pitchFamily="2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30534581"/>
      </p:ext>
    </p:extLst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259632" y="1635646"/>
            <a:ext cx="6480720" cy="2169825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0" dirty="0">
                <a:latin typeface="Charlie" pitchFamily="2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494237132"/>
      </p:ext>
    </p:extLst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259632" y="1707654"/>
            <a:ext cx="6480720" cy="2169825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0" dirty="0">
                <a:latin typeface="Charlie" pitchFamily="2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3688121925"/>
      </p:ext>
    </p:extLst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678924"/>
            <a:ext cx="6480720" cy="3785652"/>
          </a:xfrm>
          <a:prstGeom prst="rect">
            <a:avLst/>
          </a:prstGeom>
          <a:solidFill>
            <a:srgbClr val="C00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8000" dirty="0">
                <a:solidFill>
                  <a:schemeClr val="bg1"/>
                </a:solidFill>
                <a:latin typeface="Charlie" pitchFamily="2" charset="0"/>
              </a:rPr>
              <a:t>Wie viele Saiten hat eine Gitarre?</a:t>
            </a:r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678924"/>
            <a:ext cx="6480720" cy="3416320"/>
          </a:xfrm>
          <a:prstGeom prst="rect">
            <a:avLst/>
          </a:prstGeom>
          <a:solidFill>
            <a:srgbClr val="C00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solidFill>
                  <a:schemeClr val="bg1"/>
                </a:solidFill>
              </a:rPr>
              <a:t>Zu welcher Instrumentenfamilie gehört das Saxophon? </a:t>
            </a:r>
            <a:endParaRPr lang="de-DE" sz="5400" dirty="0">
              <a:solidFill>
                <a:schemeClr val="bg1"/>
              </a:solidFill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75655"/>
      </p:ext>
    </p:extLst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17331" y="1419622"/>
            <a:ext cx="6480720" cy="2585323"/>
          </a:xfrm>
          <a:prstGeom prst="rect">
            <a:avLst/>
          </a:prstGeom>
          <a:solidFill>
            <a:srgbClr val="C00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solidFill>
                  <a:schemeClr val="bg1"/>
                </a:solidFill>
              </a:rPr>
              <a:t>Wie heißt das größte Streichinstrument? </a:t>
            </a:r>
            <a:endParaRPr lang="de-DE" sz="5400" dirty="0">
              <a:solidFill>
                <a:schemeClr val="bg1"/>
              </a:solidFill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40058"/>
      </p:ext>
    </p:extLst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863590"/>
            <a:ext cx="6480720" cy="3416320"/>
          </a:xfrm>
          <a:prstGeom prst="rect">
            <a:avLst/>
          </a:prstGeom>
          <a:solidFill>
            <a:srgbClr val="C00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solidFill>
                  <a:schemeClr val="bg1"/>
                </a:solidFill>
              </a:rPr>
              <a:t>Nenne eine bekannte Oper, in der ein Instrument im Titel steckt. </a:t>
            </a:r>
            <a:endParaRPr lang="de-DE" sz="5400" dirty="0">
              <a:solidFill>
                <a:schemeClr val="bg1"/>
              </a:solidFill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65893"/>
      </p:ext>
    </p:extLst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971600" y="863590"/>
            <a:ext cx="6480720" cy="3539430"/>
          </a:xfrm>
          <a:prstGeom prst="rect">
            <a:avLst/>
          </a:prstGeom>
          <a:solidFill>
            <a:srgbClr val="C00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3200" i="1" dirty="0">
                <a:solidFill>
                  <a:schemeClr val="bg1"/>
                </a:solidFill>
              </a:rPr>
              <a:t>„Ich besitze ein Ventilsystem. Durch das Drücken von Ventilen kann man bei mir die Rohrlänge verkürzen oder verlängern. Dadurch ändert sich die Tonhöhe.“ </a:t>
            </a:r>
          </a:p>
          <a:p>
            <a:pPr algn="ctr"/>
            <a:r>
              <a:rPr lang="de-DE" sz="3200" b="1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sz="3200" b="1" dirty="0">
                <a:solidFill>
                  <a:schemeClr val="bg1"/>
                </a:solidFill>
              </a:rPr>
              <a:t>Um welches Instrument handelt es sich?</a:t>
            </a:r>
            <a:endParaRPr lang="de-DE" sz="3200" b="1" dirty="0">
              <a:solidFill>
                <a:schemeClr val="bg1"/>
              </a:solidFill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98443"/>
      </p:ext>
    </p:extLst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87624" y="1203598"/>
            <a:ext cx="6480720" cy="2585323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Malt ein Tasteninstrument auf ein Blatt Papier.</a:t>
            </a:r>
            <a:endParaRPr lang="de-DE" sz="6600" dirty="0">
              <a:latin typeface="Charlie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87624" y="1203598"/>
            <a:ext cx="6480720" cy="2123658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Gurgelt ein Lied eurer Wahl.</a:t>
            </a:r>
            <a:endParaRPr lang="de-DE" sz="80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62151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hlinkClick r:id="rId2" action="ppaction://hlinksldjump"/>
            <a:extLst>
              <a:ext uri="{FF2B5EF4-FFF2-40B4-BE49-F238E27FC236}">
                <a16:creationId xmlns:a16="http://schemas.microsoft.com/office/drawing/2014/main" id="{5442038B-9448-4507-B3F2-D2D86AB3EEAB}"/>
              </a:ext>
            </a:extLst>
          </p:cNvPr>
          <p:cNvSpPr/>
          <p:nvPr/>
        </p:nvSpPr>
        <p:spPr>
          <a:xfrm>
            <a:off x="702067" y="899482"/>
            <a:ext cx="1021256" cy="720080"/>
          </a:xfrm>
          <a:prstGeom prst="rect">
            <a:avLst/>
          </a:prstGeom>
          <a:solidFill>
            <a:srgbClr val="00B05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10</a:t>
            </a:r>
            <a:endParaRPr lang="de-DE" sz="675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harlie" pitchFamily="2" charset="0"/>
            </a:endParaRPr>
          </a:p>
        </p:txBody>
      </p:sp>
      <p:sp>
        <p:nvSpPr>
          <p:cNvPr id="9" name="Rechteck 8">
            <a:hlinkClick r:id="rId3" action="ppaction://hlinksldjump"/>
            <a:extLst>
              <a:ext uri="{FF2B5EF4-FFF2-40B4-BE49-F238E27FC236}">
                <a16:creationId xmlns:a16="http://schemas.microsoft.com/office/drawing/2014/main" id="{8A765CA7-9DA9-48AC-A3FF-0E092B926D5F}"/>
              </a:ext>
            </a:extLst>
          </p:cNvPr>
          <p:cNvSpPr/>
          <p:nvPr/>
        </p:nvSpPr>
        <p:spPr>
          <a:xfrm>
            <a:off x="702067" y="1636044"/>
            <a:ext cx="1021256" cy="720080"/>
          </a:xfrm>
          <a:prstGeom prst="rect">
            <a:avLst/>
          </a:prstGeom>
          <a:solidFill>
            <a:srgbClr val="00B05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20</a:t>
            </a:r>
          </a:p>
        </p:txBody>
      </p:sp>
      <p:sp>
        <p:nvSpPr>
          <p:cNvPr id="10" name="Rechteck 9">
            <a:hlinkClick r:id="rId4" action="ppaction://hlinksldjump"/>
            <a:extLst>
              <a:ext uri="{FF2B5EF4-FFF2-40B4-BE49-F238E27FC236}">
                <a16:creationId xmlns:a16="http://schemas.microsoft.com/office/drawing/2014/main" id="{24FCFEAF-74F1-4D42-A948-6CDF8973E87F}"/>
              </a:ext>
            </a:extLst>
          </p:cNvPr>
          <p:cNvSpPr/>
          <p:nvPr/>
        </p:nvSpPr>
        <p:spPr>
          <a:xfrm>
            <a:off x="702067" y="2372606"/>
            <a:ext cx="1021256" cy="720080"/>
          </a:xfrm>
          <a:prstGeom prst="rect">
            <a:avLst/>
          </a:prstGeom>
          <a:solidFill>
            <a:srgbClr val="00B05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30</a:t>
            </a:r>
          </a:p>
        </p:txBody>
      </p:sp>
      <p:sp>
        <p:nvSpPr>
          <p:cNvPr id="11" name="Rechteck 10">
            <a:hlinkClick r:id="rId5" action="ppaction://hlinksldjump"/>
            <a:extLst>
              <a:ext uri="{FF2B5EF4-FFF2-40B4-BE49-F238E27FC236}">
                <a16:creationId xmlns:a16="http://schemas.microsoft.com/office/drawing/2014/main" id="{18ABA12F-B651-4EB3-B77F-30162A50E5D2}"/>
              </a:ext>
            </a:extLst>
          </p:cNvPr>
          <p:cNvSpPr/>
          <p:nvPr/>
        </p:nvSpPr>
        <p:spPr>
          <a:xfrm>
            <a:off x="702067" y="3109168"/>
            <a:ext cx="1021256" cy="720080"/>
          </a:xfrm>
          <a:prstGeom prst="rect">
            <a:avLst/>
          </a:prstGeom>
          <a:solidFill>
            <a:srgbClr val="00B05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40</a:t>
            </a:r>
          </a:p>
        </p:txBody>
      </p:sp>
      <p:sp>
        <p:nvSpPr>
          <p:cNvPr id="12" name="Rechteck 11">
            <a:hlinkClick r:id="rId6" action="ppaction://hlinksldjump"/>
            <a:extLst>
              <a:ext uri="{FF2B5EF4-FFF2-40B4-BE49-F238E27FC236}">
                <a16:creationId xmlns:a16="http://schemas.microsoft.com/office/drawing/2014/main" id="{0AD8915C-13C2-4C21-9774-B215B6346F22}"/>
              </a:ext>
            </a:extLst>
          </p:cNvPr>
          <p:cNvSpPr/>
          <p:nvPr/>
        </p:nvSpPr>
        <p:spPr>
          <a:xfrm>
            <a:off x="702067" y="3837814"/>
            <a:ext cx="1021256" cy="720080"/>
          </a:xfrm>
          <a:prstGeom prst="rect">
            <a:avLst/>
          </a:prstGeom>
          <a:solidFill>
            <a:srgbClr val="00B05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50</a:t>
            </a:r>
          </a:p>
        </p:txBody>
      </p:sp>
      <p:sp>
        <p:nvSpPr>
          <p:cNvPr id="13" name="Rechteck 12">
            <a:hlinkClick r:id="rId7" action="ppaction://hlinksldjump"/>
            <a:extLst>
              <a:ext uri="{FF2B5EF4-FFF2-40B4-BE49-F238E27FC236}">
                <a16:creationId xmlns:a16="http://schemas.microsoft.com/office/drawing/2014/main" id="{72FC8F2F-FF8C-4FFF-A59A-B3E9C0B71DEC}"/>
              </a:ext>
            </a:extLst>
          </p:cNvPr>
          <p:cNvSpPr/>
          <p:nvPr/>
        </p:nvSpPr>
        <p:spPr>
          <a:xfrm>
            <a:off x="1735120" y="873203"/>
            <a:ext cx="1124990" cy="720080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10</a:t>
            </a:r>
          </a:p>
        </p:txBody>
      </p:sp>
      <p:sp>
        <p:nvSpPr>
          <p:cNvPr id="14" name="Rechteck 13">
            <a:hlinkClick r:id="rId8" action="ppaction://hlinksldjump"/>
            <a:extLst>
              <a:ext uri="{FF2B5EF4-FFF2-40B4-BE49-F238E27FC236}">
                <a16:creationId xmlns:a16="http://schemas.microsoft.com/office/drawing/2014/main" id="{889F8381-E01D-49E5-8945-8B526F3D8B0A}"/>
              </a:ext>
            </a:extLst>
          </p:cNvPr>
          <p:cNvSpPr/>
          <p:nvPr/>
        </p:nvSpPr>
        <p:spPr>
          <a:xfrm>
            <a:off x="1735120" y="1609189"/>
            <a:ext cx="1124990" cy="720080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20</a:t>
            </a:r>
          </a:p>
        </p:txBody>
      </p:sp>
      <p:sp>
        <p:nvSpPr>
          <p:cNvPr id="15" name="Rechteck 14">
            <a:hlinkClick r:id="rId9" action="ppaction://hlinksldjump"/>
            <a:extLst>
              <a:ext uri="{FF2B5EF4-FFF2-40B4-BE49-F238E27FC236}">
                <a16:creationId xmlns:a16="http://schemas.microsoft.com/office/drawing/2014/main" id="{28C61B81-DD6C-4625-ACDA-49C6BA76D205}"/>
              </a:ext>
            </a:extLst>
          </p:cNvPr>
          <p:cNvSpPr/>
          <p:nvPr/>
        </p:nvSpPr>
        <p:spPr>
          <a:xfrm>
            <a:off x="1735120" y="2345175"/>
            <a:ext cx="1124990" cy="720080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30</a:t>
            </a:r>
          </a:p>
        </p:txBody>
      </p:sp>
      <p:sp>
        <p:nvSpPr>
          <p:cNvPr id="16" name="Rechteck 15">
            <a:hlinkClick r:id="rId10" action="ppaction://hlinksldjump"/>
            <a:extLst>
              <a:ext uri="{FF2B5EF4-FFF2-40B4-BE49-F238E27FC236}">
                <a16:creationId xmlns:a16="http://schemas.microsoft.com/office/drawing/2014/main" id="{2AAEC975-2288-4453-9A50-D1CA06F95FDC}"/>
              </a:ext>
            </a:extLst>
          </p:cNvPr>
          <p:cNvSpPr/>
          <p:nvPr/>
        </p:nvSpPr>
        <p:spPr>
          <a:xfrm>
            <a:off x="1736536" y="3103459"/>
            <a:ext cx="1124990" cy="720080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40</a:t>
            </a:r>
          </a:p>
        </p:txBody>
      </p:sp>
      <p:sp>
        <p:nvSpPr>
          <p:cNvPr id="17" name="Rechteck 16">
            <a:hlinkClick r:id="rId11" action="ppaction://hlinksldjump"/>
            <a:extLst>
              <a:ext uri="{FF2B5EF4-FFF2-40B4-BE49-F238E27FC236}">
                <a16:creationId xmlns:a16="http://schemas.microsoft.com/office/drawing/2014/main" id="{F9EFFDDC-4BDB-4FFF-B57B-A84A6C1DB5DC}"/>
              </a:ext>
            </a:extLst>
          </p:cNvPr>
          <p:cNvSpPr/>
          <p:nvPr/>
        </p:nvSpPr>
        <p:spPr>
          <a:xfrm>
            <a:off x="1736536" y="3822963"/>
            <a:ext cx="1124990" cy="720080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50</a:t>
            </a:r>
          </a:p>
        </p:txBody>
      </p:sp>
      <p:sp>
        <p:nvSpPr>
          <p:cNvPr id="18" name="Rechteck 17">
            <a:hlinkClick r:id="rId12" action="ppaction://hlinksldjump"/>
            <a:extLst>
              <a:ext uri="{FF2B5EF4-FFF2-40B4-BE49-F238E27FC236}">
                <a16:creationId xmlns:a16="http://schemas.microsoft.com/office/drawing/2014/main" id="{F22AC3D4-8832-4E87-A4E4-8D1A4EEA0B2C}"/>
              </a:ext>
            </a:extLst>
          </p:cNvPr>
          <p:cNvSpPr/>
          <p:nvPr/>
        </p:nvSpPr>
        <p:spPr>
          <a:xfrm>
            <a:off x="2861526" y="889685"/>
            <a:ext cx="1124990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10</a:t>
            </a:r>
          </a:p>
        </p:txBody>
      </p:sp>
      <p:sp>
        <p:nvSpPr>
          <p:cNvPr id="19" name="Rechteck 18">
            <a:hlinkClick r:id="rId13" action="ppaction://hlinksldjump"/>
            <a:extLst>
              <a:ext uri="{FF2B5EF4-FFF2-40B4-BE49-F238E27FC236}">
                <a16:creationId xmlns:a16="http://schemas.microsoft.com/office/drawing/2014/main" id="{78A58BBF-92B5-478D-B4F9-8D1D6759928E}"/>
              </a:ext>
            </a:extLst>
          </p:cNvPr>
          <p:cNvSpPr/>
          <p:nvPr/>
        </p:nvSpPr>
        <p:spPr>
          <a:xfrm>
            <a:off x="2861526" y="1617142"/>
            <a:ext cx="1124990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20</a:t>
            </a:r>
          </a:p>
        </p:txBody>
      </p:sp>
      <p:sp>
        <p:nvSpPr>
          <p:cNvPr id="20" name="Rechteck 19">
            <a:hlinkClick r:id="rId14" action="ppaction://hlinksldjump"/>
            <a:extLst>
              <a:ext uri="{FF2B5EF4-FFF2-40B4-BE49-F238E27FC236}">
                <a16:creationId xmlns:a16="http://schemas.microsoft.com/office/drawing/2014/main" id="{F150CCB4-C5CA-4B59-BBD5-0941502B7BE1}"/>
              </a:ext>
            </a:extLst>
          </p:cNvPr>
          <p:cNvSpPr/>
          <p:nvPr/>
        </p:nvSpPr>
        <p:spPr>
          <a:xfrm>
            <a:off x="2861526" y="2334622"/>
            <a:ext cx="1124990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30</a:t>
            </a:r>
          </a:p>
        </p:txBody>
      </p:sp>
      <p:sp>
        <p:nvSpPr>
          <p:cNvPr id="21" name="Rechteck 20">
            <a:hlinkClick r:id="rId15" action="ppaction://hlinksldjump"/>
            <a:extLst>
              <a:ext uri="{FF2B5EF4-FFF2-40B4-BE49-F238E27FC236}">
                <a16:creationId xmlns:a16="http://schemas.microsoft.com/office/drawing/2014/main" id="{D1D832F8-9259-4859-8F7E-285A7DC0FD00}"/>
              </a:ext>
            </a:extLst>
          </p:cNvPr>
          <p:cNvSpPr/>
          <p:nvPr/>
        </p:nvSpPr>
        <p:spPr>
          <a:xfrm>
            <a:off x="2861526" y="3059043"/>
            <a:ext cx="1124990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40</a:t>
            </a:r>
          </a:p>
        </p:txBody>
      </p:sp>
      <p:sp>
        <p:nvSpPr>
          <p:cNvPr id="22" name="Rechteck 21">
            <a:hlinkClick r:id="rId16" action="ppaction://hlinksldjump"/>
            <a:extLst>
              <a:ext uri="{FF2B5EF4-FFF2-40B4-BE49-F238E27FC236}">
                <a16:creationId xmlns:a16="http://schemas.microsoft.com/office/drawing/2014/main" id="{0BD4A1D9-2951-4400-BBCF-5356859558BF}"/>
              </a:ext>
            </a:extLst>
          </p:cNvPr>
          <p:cNvSpPr/>
          <p:nvPr/>
        </p:nvSpPr>
        <p:spPr>
          <a:xfrm>
            <a:off x="2861526" y="3819928"/>
            <a:ext cx="1124990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50</a:t>
            </a:r>
          </a:p>
        </p:txBody>
      </p:sp>
      <p:sp>
        <p:nvSpPr>
          <p:cNvPr id="23" name="Rechteck 22">
            <a:hlinkClick r:id="rId17" action="ppaction://hlinksldjump"/>
            <a:extLst>
              <a:ext uri="{FF2B5EF4-FFF2-40B4-BE49-F238E27FC236}">
                <a16:creationId xmlns:a16="http://schemas.microsoft.com/office/drawing/2014/main" id="{9503D2D8-D229-4FF8-8989-793E1120BE57}"/>
              </a:ext>
            </a:extLst>
          </p:cNvPr>
          <p:cNvSpPr/>
          <p:nvPr/>
        </p:nvSpPr>
        <p:spPr>
          <a:xfrm>
            <a:off x="3986516" y="902806"/>
            <a:ext cx="1124990" cy="71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10</a:t>
            </a:r>
          </a:p>
        </p:txBody>
      </p:sp>
      <p:sp>
        <p:nvSpPr>
          <p:cNvPr id="24" name="Rechteck 23">
            <a:hlinkClick r:id="rId18" action="ppaction://hlinksldjump"/>
            <a:extLst>
              <a:ext uri="{FF2B5EF4-FFF2-40B4-BE49-F238E27FC236}">
                <a16:creationId xmlns:a16="http://schemas.microsoft.com/office/drawing/2014/main" id="{989ACE41-249D-43E5-9CCB-6E29912AAAC5}"/>
              </a:ext>
            </a:extLst>
          </p:cNvPr>
          <p:cNvSpPr/>
          <p:nvPr/>
        </p:nvSpPr>
        <p:spPr>
          <a:xfrm>
            <a:off x="3986516" y="1620014"/>
            <a:ext cx="1124990" cy="71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20</a:t>
            </a:r>
          </a:p>
        </p:txBody>
      </p:sp>
      <p:sp>
        <p:nvSpPr>
          <p:cNvPr id="25" name="Rechteck 24">
            <a:hlinkClick r:id="rId19" action="ppaction://hlinksldjump"/>
            <a:extLst>
              <a:ext uri="{FF2B5EF4-FFF2-40B4-BE49-F238E27FC236}">
                <a16:creationId xmlns:a16="http://schemas.microsoft.com/office/drawing/2014/main" id="{FC7727E2-DD84-49B1-99C1-275FB88909A7}"/>
              </a:ext>
            </a:extLst>
          </p:cNvPr>
          <p:cNvSpPr/>
          <p:nvPr/>
        </p:nvSpPr>
        <p:spPr>
          <a:xfrm>
            <a:off x="3986516" y="2329269"/>
            <a:ext cx="1124990" cy="71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30</a:t>
            </a:r>
          </a:p>
        </p:txBody>
      </p:sp>
      <p:sp>
        <p:nvSpPr>
          <p:cNvPr id="26" name="Rechteck 25">
            <a:hlinkClick r:id="rId20" action="ppaction://hlinksldjump"/>
            <a:extLst>
              <a:ext uri="{FF2B5EF4-FFF2-40B4-BE49-F238E27FC236}">
                <a16:creationId xmlns:a16="http://schemas.microsoft.com/office/drawing/2014/main" id="{880923EF-636A-43F7-9DE4-2DE0A34049CD}"/>
              </a:ext>
            </a:extLst>
          </p:cNvPr>
          <p:cNvSpPr/>
          <p:nvPr/>
        </p:nvSpPr>
        <p:spPr>
          <a:xfrm>
            <a:off x="3985100" y="3063667"/>
            <a:ext cx="1124990" cy="71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40</a:t>
            </a:r>
          </a:p>
        </p:txBody>
      </p:sp>
      <p:sp>
        <p:nvSpPr>
          <p:cNvPr id="27" name="Rechteck 26">
            <a:hlinkClick r:id="rId21" action="ppaction://hlinksldjump"/>
            <a:extLst>
              <a:ext uri="{FF2B5EF4-FFF2-40B4-BE49-F238E27FC236}">
                <a16:creationId xmlns:a16="http://schemas.microsoft.com/office/drawing/2014/main" id="{100E2781-C525-40CF-8364-A672F8024DE4}"/>
              </a:ext>
            </a:extLst>
          </p:cNvPr>
          <p:cNvSpPr/>
          <p:nvPr/>
        </p:nvSpPr>
        <p:spPr>
          <a:xfrm>
            <a:off x="3985100" y="3824210"/>
            <a:ext cx="1124990" cy="71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50</a:t>
            </a:r>
          </a:p>
        </p:txBody>
      </p:sp>
      <p:sp>
        <p:nvSpPr>
          <p:cNvPr id="28" name="Rechteck 27">
            <a:hlinkClick r:id="rId22" action="ppaction://hlinksldjump"/>
            <a:extLst>
              <a:ext uri="{FF2B5EF4-FFF2-40B4-BE49-F238E27FC236}">
                <a16:creationId xmlns:a16="http://schemas.microsoft.com/office/drawing/2014/main" id="{14EE7247-A017-40B5-9B4C-90DF0B3C03A9}"/>
              </a:ext>
            </a:extLst>
          </p:cNvPr>
          <p:cNvSpPr/>
          <p:nvPr/>
        </p:nvSpPr>
        <p:spPr>
          <a:xfrm>
            <a:off x="5106352" y="917158"/>
            <a:ext cx="1124990" cy="714336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10</a:t>
            </a:r>
          </a:p>
        </p:txBody>
      </p:sp>
      <p:sp>
        <p:nvSpPr>
          <p:cNvPr id="29" name="Rechteck 28">
            <a:hlinkClick r:id="rId23" action="ppaction://hlinksldjump"/>
            <a:extLst>
              <a:ext uri="{FF2B5EF4-FFF2-40B4-BE49-F238E27FC236}">
                <a16:creationId xmlns:a16="http://schemas.microsoft.com/office/drawing/2014/main" id="{0EB8535B-3991-4654-AEF1-0688764250A9}"/>
              </a:ext>
            </a:extLst>
          </p:cNvPr>
          <p:cNvSpPr/>
          <p:nvPr/>
        </p:nvSpPr>
        <p:spPr>
          <a:xfrm>
            <a:off x="5112922" y="1625347"/>
            <a:ext cx="1124990" cy="714336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20</a:t>
            </a:r>
          </a:p>
        </p:txBody>
      </p:sp>
      <p:sp>
        <p:nvSpPr>
          <p:cNvPr id="30" name="Rechteck 29">
            <a:hlinkClick r:id="rId24" action="ppaction://hlinksldjump"/>
            <a:extLst>
              <a:ext uri="{FF2B5EF4-FFF2-40B4-BE49-F238E27FC236}">
                <a16:creationId xmlns:a16="http://schemas.microsoft.com/office/drawing/2014/main" id="{19D98BF8-2E99-42A7-8656-431DECDC5E6B}"/>
              </a:ext>
            </a:extLst>
          </p:cNvPr>
          <p:cNvSpPr/>
          <p:nvPr/>
        </p:nvSpPr>
        <p:spPr>
          <a:xfrm>
            <a:off x="5112922" y="2325309"/>
            <a:ext cx="1124990" cy="714336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30</a:t>
            </a:r>
          </a:p>
        </p:txBody>
      </p:sp>
      <p:sp>
        <p:nvSpPr>
          <p:cNvPr id="31" name="Rechteck 30">
            <a:hlinkClick r:id="rId25" action="ppaction://hlinksldjump"/>
            <a:extLst>
              <a:ext uri="{FF2B5EF4-FFF2-40B4-BE49-F238E27FC236}">
                <a16:creationId xmlns:a16="http://schemas.microsoft.com/office/drawing/2014/main" id="{48C0FD42-C77C-484A-803B-4C56C3C71AE1}"/>
              </a:ext>
            </a:extLst>
          </p:cNvPr>
          <p:cNvSpPr/>
          <p:nvPr/>
        </p:nvSpPr>
        <p:spPr>
          <a:xfrm>
            <a:off x="5112922" y="3084630"/>
            <a:ext cx="1124990" cy="714336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40</a:t>
            </a:r>
          </a:p>
        </p:txBody>
      </p:sp>
      <p:sp>
        <p:nvSpPr>
          <p:cNvPr id="32" name="Rechteck 31">
            <a:hlinkClick r:id="rId26" action="ppaction://hlinksldjump"/>
            <a:extLst>
              <a:ext uri="{FF2B5EF4-FFF2-40B4-BE49-F238E27FC236}">
                <a16:creationId xmlns:a16="http://schemas.microsoft.com/office/drawing/2014/main" id="{28339FD0-3DA2-4BE5-8802-84E8004F83BC}"/>
              </a:ext>
            </a:extLst>
          </p:cNvPr>
          <p:cNvSpPr/>
          <p:nvPr/>
        </p:nvSpPr>
        <p:spPr>
          <a:xfrm>
            <a:off x="5106352" y="3815169"/>
            <a:ext cx="1124990" cy="714336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50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FFC7B6FF-28B3-4158-94B4-2EA44C0A36D6}"/>
              </a:ext>
            </a:extLst>
          </p:cNvPr>
          <p:cNvSpPr/>
          <p:nvPr/>
        </p:nvSpPr>
        <p:spPr>
          <a:xfrm>
            <a:off x="5111506" y="213083"/>
            <a:ext cx="1124990" cy="714336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Bibel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371695D7-06E5-44DC-86B8-86906E13C362}"/>
              </a:ext>
            </a:extLst>
          </p:cNvPr>
          <p:cNvSpPr/>
          <p:nvPr/>
        </p:nvSpPr>
        <p:spPr>
          <a:xfrm>
            <a:off x="3987932" y="221864"/>
            <a:ext cx="1124990" cy="7143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Kreativ</a:t>
            </a:r>
            <a:endParaRPr lang="de-DE" sz="2800" b="1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harlie" pitchFamily="2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01AC9AC-2A92-4009-B2F4-C767FB2667C0}"/>
              </a:ext>
            </a:extLst>
          </p:cNvPr>
          <p:cNvSpPr/>
          <p:nvPr/>
        </p:nvSpPr>
        <p:spPr>
          <a:xfrm>
            <a:off x="2868096" y="218483"/>
            <a:ext cx="1124990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4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Instrumente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FDD9122B-087B-4BF0-8AF1-7769856FCA8B}"/>
              </a:ext>
            </a:extLst>
          </p:cNvPr>
          <p:cNvSpPr/>
          <p:nvPr/>
        </p:nvSpPr>
        <p:spPr>
          <a:xfrm>
            <a:off x="1743106" y="210211"/>
            <a:ext cx="1124990" cy="720080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4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Pantomime</a:t>
            </a:r>
            <a:endParaRPr lang="de-DE" b="1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harlie" pitchFamily="2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0192633-F635-449A-9604-CB61CCBA1A4E}"/>
              </a:ext>
            </a:extLst>
          </p:cNvPr>
          <p:cNvSpPr/>
          <p:nvPr/>
        </p:nvSpPr>
        <p:spPr>
          <a:xfrm>
            <a:off x="702067" y="226984"/>
            <a:ext cx="1021256" cy="720080"/>
          </a:xfrm>
          <a:prstGeom prst="rect">
            <a:avLst/>
          </a:prstGeom>
          <a:solidFill>
            <a:srgbClr val="00B05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lvl="0" algn="ctr"/>
            <a:r>
              <a:rPr lang="de-DE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harlie" pitchFamily="2" charset="0"/>
              </a:rPr>
              <a:t>Singen</a:t>
            </a:r>
          </a:p>
        </p:txBody>
      </p:sp>
    </p:spTree>
    <p:extLst>
      <p:ext uri="{BB962C8B-B14F-4D97-AF65-F5344CB8AC3E}">
        <p14:creationId xmlns:p14="http://schemas.microsoft.com/office/powerpoint/2010/main" val="238777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87624" y="1203598"/>
            <a:ext cx="6480720" cy="3170099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3Versucht durch verschieden Hilfsmittel (Gläser, Töpfe usw.) die Melodie eines Kinderliedes nachzuspielen.</a:t>
            </a:r>
            <a:endParaRPr lang="de-DE" sz="48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79928"/>
      </p:ext>
    </p:extLst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87624" y="1203598"/>
            <a:ext cx="6480720" cy="2585323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Erzählt einen Witz der irgendetwas mit Musik zu tun hat.</a:t>
            </a:r>
            <a:endParaRPr lang="de-DE" sz="66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47164"/>
      </p:ext>
    </p:extLst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915566"/>
            <a:ext cx="6480720" cy="3477875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Schreibt einen kurzen Text über die Jugendgruppe und singt es auf einer euch bekannten Melodie vor!</a:t>
            </a:r>
            <a:endParaRPr lang="de-DE" sz="54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9962"/>
      </p:ext>
    </p:extLst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1419622"/>
            <a:ext cx="6480720" cy="2123658"/>
          </a:xfrm>
          <a:prstGeom prst="rect">
            <a:avLst/>
          </a:prstGeom>
          <a:solidFill>
            <a:srgbClr val="7030A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Nenne drei Instrumente, die in der Bibel vorkommen.</a:t>
            </a:r>
            <a:endParaRPr lang="de-DE" sz="54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14270"/>
      </p:ext>
    </p:extLst>
  </p:cSld>
  <p:clrMapOvr>
    <a:masterClrMapping/>
  </p:clrMapOvr>
  <p:transition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915566"/>
            <a:ext cx="6480720" cy="3170099"/>
          </a:xfrm>
          <a:prstGeom prst="rect">
            <a:avLst/>
          </a:prstGeom>
          <a:solidFill>
            <a:srgbClr val="7030A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Welche(s) Musikinstrument(e) werden in </a:t>
            </a:r>
            <a:r>
              <a:rPr lang="de-DE" sz="4000" u="sng" dirty="0"/>
              <a:t>Psalm 92,3 </a:t>
            </a:r>
            <a:r>
              <a:rPr lang="de-DE" sz="4000" dirty="0"/>
              <a:t>genannt? </a:t>
            </a:r>
          </a:p>
          <a:p>
            <a:pPr algn="ctr"/>
            <a:r>
              <a:rPr lang="de-DE" sz="40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sz="4000" dirty="0">
                <a:solidFill>
                  <a:schemeClr val="bg1"/>
                </a:solidFill>
              </a:rPr>
              <a:t>Ihr habt eine Minute Zeit zum Nachschlagen. </a:t>
            </a:r>
            <a:endParaRPr lang="de-DE" sz="4800" dirty="0">
              <a:solidFill>
                <a:schemeClr val="bg1"/>
              </a:solidFill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1038"/>
      </p:ext>
    </p:extLst>
  </p:cSld>
  <p:clrMapOvr>
    <a:masterClrMapping/>
  </p:clrMapOvr>
  <p:transition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915566"/>
            <a:ext cx="6480720" cy="2800767"/>
          </a:xfrm>
          <a:prstGeom prst="rect">
            <a:avLst/>
          </a:prstGeom>
          <a:solidFill>
            <a:srgbClr val="7030A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Nennt ein Lied, das wir im Zeltlager singen, das seinen Ursprung in der Bibel hat.</a:t>
            </a:r>
            <a:endParaRPr lang="de-DE" sz="54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13253"/>
      </p:ext>
    </p:extLst>
  </p:cSld>
  <p:clrMapOvr>
    <a:masterClrMapping/>
  </p:clrMapOvr>
  <p:transition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259632" y="1707654"/>
            <a:ext cx="6480720" cy="2123658"/>
          </a:xfrm>
          <a:prstGeom prst="rect">
            <a:avLst/>
          </a:prstGeom>
          <a:solidFill>
            <a:srgbClr val="7030A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Was tat David, um Saul von seinen bösen Gedanken abzubringen? </a:t>
            </a:r>
            <a:endParaRPr lang="de-DE" sz="54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40521"/>
      </p:ext>
    </p:extLst>
  </p:cSld>
  <p:clrMapOvr>
    <a:masterClrMapping/>
  </p:clrMapOvr>
  <p:transition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043608" y="915566"/>
            <a:ext cx="6480720" cy="2123658"/>
          </a:xfrm>
          <a:prstGeom prst="rect">
            <a:avLst/>
          </a:prstGeom>
          <a:solidFill>
            <a:srgbClr val="7030A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Was passierte beim Schall der Trompeten von Jericho?</a:t>
            </a:r>
            <a:endParaRPr lang="de-DE" sz="5400" dirty="0">
              <a:latin typeface="Charl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4591"/>
      </p:ext>
    </p:extLst>
  </p:cSld>
  <p:clrMapOvr>
    <a:masterClrMapping/>
  </p:clrMapOvr>
  <p:transition>
    <p:pull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86762" y="4129767"/>
            <a:ext cx="4673270" cy="417280"/>
          </a:xfrm>
        </p:spPr>
        <p:txBody>
          <a:bodyPr/>
          <a:lstStyle/>
          <a:p>
            <a:r>
              <a:rPr lang="de-DE" dirty="0"/>
              <a:t>Musik in der Malteser Jugend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153972" y="4547047"/>
            <a:ext cx="3240360" cy="417280"/>
          </a:xfrm>
        </p:spPr>
        <p:txBody>
          <a:bodyPr/>
          <a:lstStyle/>
          <a:p>
            <a:r>
              <a:rPr lang="de-DE" dirty="0" err="1"/>
              <a:t>Jeopardy</a:t>
            </a:r>
            <a:r>
              <a:rPr lang="de-DE" dirty="0"/>
              <a:t> - Quizshow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186762" y="4917710"/>
            <a:ext cx="3240360" cy="4571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1" charset="-128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5A9B095-A465-43D8-B700-9B64F89F9D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60"/>
          <a:stretch/>
        </p:blipFill>
        <p:spPr>
          <a:xfrm>
            <a:off x="323528" y="83806"/>
            <a:ext cx="6408712" cy="38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15616" y="1048256"/>
            <a:ext cx="6480720" cy="3046988"/>
          </a:xfrm>
          <a:prstGeom prst="rect">
            <a:avLst/>
          </a:prstGeom>
          <a:solidFill>
            <a:srgbClr val="00B05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harlie" pitchFamily="2" charset="0"/>
              </a:rPr>
              <a:t>„Von überall sind wir…“</a:t>
            </a: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15616" y="1048256"/>
            <a:ext cx="6480720" cy="2800767"/>
          </a:xfrm>
          <a:prstGeom prst="rect">
            <a:avLst/>
          </a:prstGeom>
          <a:solidFill>
            <a:srgbClr val="00B05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8800" dirty="0">
                <a:latin typeface="Charlie" pitchFamily="2" charset="0"/>
              </a:rPr>
              <a:t>Über / Unter / In / Im</a:t>
            </a:r>
          </a:p>
        </p:txBody>
      </p:sp>
    </p:spTree>
    <p:extLst>
      <p:ext uri="{BB962C8B-B14F-4D97-AF65-F5344CB8AC3E}">
        <p14:creationId xmlns:p14="http://schemas.microsoft.com/office/powerpoint/2010/main" val="4059290572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15616" y="1048256"/>
            <a:ext cx="6480720" cy="3416320"/>
          </a:xfrm>
          <a:prstGeom prst="rect">
            <a:avLst/>
          </a:prstGeom>
          <a:solidFill>
            <a:srgbClr val="00B05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7200" dirty="0">
                <a:latin typeface="Charlie" pitchFamily="2" charset="0"/>
              </a:rPr>
              <a:t>Lied, in dem Gott gelobt wird…?</a:t>
            </a:r>
          </a:p>
        </p:txBody>
      </p:sp>
    </p:spTree>
    <p:extLst>
      <p:ext uri="{BB962C8B-B14F-4D97-AF65-F5344CB8AC3E}">
        <p14:creationId xmlns:p14="http://schemas.microsoft.com/office/powerpoint/2010/main" val="220439219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15616" y="1048257"/>
            <a:ext cx="6768752" cy="2554545"/>
          </a:xfrm>
          <a:prstGeom prst="rect">
            <a:avLst/>
          </a:prstGeom>
          <a:solidFill>
            <a:srgbClr val="00B05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8000" dirty="0">
                <a:latin typeface="Charlie" pitchFamily="2" charset="0"/>
              </a:rPr>
              <a:t>„Bunte Bande“ mit „o“</a:t>
            </a:r>
          </a:p>
        </p:txBody>
      </p:sp>
    </p:spTree>
    <p:extLst>
      <p:ext uri="{BB962C8B-B14F-4D97-AF65-F5344CB8AC3E}">
        <p14:creationId xmlns:p14="http://schemas.microsoft.com/office/powerpoint/2010/main" val="2760848308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15616" y="1048256"/>
            <a:ext cx="6480720" cy="3046988"/>
          </a:xfrm>
          <a:prstGeom prst="rect">
            <a:avLst/>
          </a:prstGeom>
          <a:solidFill>
            <a:srgbClr val="00B05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harlie" pitchFamily="2" charset="0"/>
              </a:rPr>
              <a:t>Lautlos singen</a:t>
            </a:r>
          </a:p>
        </p:txBody>
      </p:sp>
    </p:spTree>
    <p:extLst>
      <p:ext uri="{BB962C8B-B14F-4D97-AF65-F5344CB8AC3E}">
        <p14:creationId xmlns:p14="http://schemas.microsoft.com/office/powerpoint/2010/main" val="133420984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331640" y="1347614"/>
            <a:ext cx="6480720" cy="2646878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600" dirty="0">
                <a:latin typeface="Charlie" pitchFamily="2" charset="0"/>
              </a:rPr>
              <a:t>10</a:t>
            </a:r>
            <a:endParaRPr lang="de-DE" sz="8800" dirty="0">
              <a:latin typeface="Charlie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3" action="ppaction://hlinksldjump"/>
          </p:cNvPr>
          <p:cNvSpPr txBox="1"/>
          <p:nvPr/>
        </p:nvSpPr>
        <p:spPr>
          <a:xfrm>
            <a:off x="1187624" y="1538663"/>
            <a:ext cx="6480720" cy="2169825"/>
          </a:xfrm>
          <a:prstGeom prst="rect">
            <a:avLst/>
          </a:prstGeom>
          <a:solidFill>
            <a:srgbClr val="FFC000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3500" dirty="0">
                <a:latin typeface="Charlie" pitchFamily="2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13852379"/>
      </p:ext>
    </p:extLst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Vorlage Powerpoint CD 2016">
  <a:themeElements>
    <a:clrScheme name="Benutzerdefiniert 1">
      <a:dk1>
        <a:srgbClr val="FF0000"/>
      </a:dk1>
      <a:lt1>
        <a:srgbClr val="FFFFFF"/>
      </a:lt1>
      <a:dk2>
        <a:srgbClr val="000000"/>
      </a:dk2>
      <a:lt2>
        <a:srgbClr val="FF0000"/>
      </a:lt2>
      <a:accent1>
        <a:srgbClr val="FFFFFF"/>
      </a:accent1>
      <a:accent2>
        <a:srgbClr val="FF0000"/>
      </a:accent2>
      <a:accent3>
        <a:srgbClr val="000000"/>
      </a:accent3>
      <a:accent4>
        <a:srgbClr val="7F7F7F"/>
      </a:accent4>
      <a:accent5>
        <a:srgbClr val="3F3F3F"/>
      </a:accent5>
      <a:accent6>
        <a:srgbClr val="262626"/>
      </a:accent6>
      <a:hlink>
        <a:srgbClr val="FF0000"/>
      </a:hlink>
      <a:folHlink>
        <a:srgbClr val="FF0000"/>
      </a:folHlink>
    </a:clrScheme>
    <a:fontScheme name="Palatino">
      <a:majorFont>
        <a:latin typeface="Palatino Linotype"/>
        <a:ea typeface="ＭＳ Ｐゴシック"/>
        <a:cs typeface=""/>
      </a:majorFont>
      <a:minorFont>
        <a:latin typeface="Palatino Lino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j-lt"/>
          </a:defRPr>
        </a:defPPr>
      </a:lstStyle>
    </a:txDef>
  </a:objectDefaults>
  <a:extraClrSchemeLst>
    <a:extraClrScheme>
      <a:clrScheme name="PraesentationsMaster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Master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Master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Master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Master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Master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Master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Master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Master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Master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Master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Master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3B2364CCC8474FAD478209C42C102A" ma:contentTypeVersion="8" ma:contentTypeDescription="Ein neues Dokument erstellen." ma:contentTypeScope="" ma:versionID="1a3345fc3b2bf8e3b40cafc9b6bd80cd">
  <xsd:schema xmlns:xsd="http://www.w3.org/2001/XMLSchema" xmlns:xs="http://www.w3.org/2001/XMLSchema" xmlns:p="http://schemas.microsoft.com/office/2006/metadata/properties" xmlns:ns2="5491aa7d-683b-4092-a524-64f6798d9632" targetNamespace="http://schemas.microsoft.com/office/2006/metadata/properties" ma:root="true" ma:fieldsID="f522a328c2674bc80aaf0d5f063d1a1b" ns2:_="">
    <xsd:import namespace="5491aa7d-683b-4092-a524-64f6798d96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1aa7d-683b-4092-a524-64f6798d9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856C31-68C4-434B-9CFB-C19717C90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91aa7d-683b-4092-a524-64f6798d96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00D00A-B9B2-4967-8BA2-AC1FBB29818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B91FD8-5A50-47DE-B46F-06F47D3EDE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825</Words>
  <Application>Microsoft Office PowerPoint</Application>
  <PresentationFormat>Bildschirmpräsentation (16:9)</PresentationFormat>
  <Paragraphs>118</Paragraphs>
  <Slides>28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Arial</vt:lpstr>
      <vt:lpstr>Charlie</vt:lpstr>
      <vt:lpstr>Palatino Linotype</vt:lpstr>
      <vt:lpstr>Vorlage Powerpoint CD 2016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SoCura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Duepjohann, Carsten</dc:creator>
  <cp:lastModifiedBy>Schaefer, Simon</cp:lastModifiedBy>
  <cp:revision>81</cp:revision>
  <cp:lastPrinted>2016-11-07T22:38:27Z</cp:lastPrinted>
  <dcterms:created xsi:type="dcterms:W3CDTF">2016-06-03T07:20:34Z</dcterms:created>
  <dcterms:modified xsi:type="dcterms:W3CDTF">2020-05-26T19:11:11Z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0x010100063B2364CCC8474FAD478209C42C102A</vt:lpwstr>
  </property>
</Properties>
</file>